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7" r:id="rId4"/>
    <p:sldId id="268" r:id="rId5"/>
    <p:sldId id="269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-47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353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847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547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o-RO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300" dirty="0" smtClean="0">
                <a:solidFill>
                  <a:srgbClr val="54BC9B"/>
                </a:solidFill>
              </a:rPr>
              <a:t>Componentele dronelor</a:t>
            </a:r>
            <a:r>
              <a:rPr lang="en-US" sz="3000" b="1" spc="300" dirty="0" smtClean="0">
                <a:solidFill>
                  <a:srgbClr val="54BC9B"/>
                </a:solidFill>
              </a:rPr>
              <a:t>: </a:t>
            </a:r>
            <a:r>
              <a:rPr lang="ro-RO" sz="3000" b="1" spc="300" dirty="0" smtClean="0">
                <a:solidFill>
                  <a:srgbClr val="54BC9B"/>
                </a:solidFill>
              </a:rPr>
              <a:t>Placa de control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2311012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100" dirty="0" smtClean="0">
                <a:solidFill>
                  <a:srgbClr val="54BC9B"/>
                </a:solidFill>
              </a:rPr>
              <a:t>Capacitatea de calcul </a:t>
            </a:r>
            <a:r>
              <a:rPr lang="pt-BR" sz="3000" b="1" spc="100" dirty="0" smtClean="0">
                <a:solidFill>
                  <a:srgbClr val="54BC9B"/>
                </a:solidFill>
              </a:rPr>
              <a:t>UAV </a:t>
            </a:r>
            <a:r>
              <a:rPr lang="ro-RO" sz="3000" b="1" spc="100" dirty="0" smtClean="0">
                <a:solidFill>
                  <a:srgbClr val="54BC9B"/>
                </a:solidFill>
              </a:rPr>
              <a:t>a urmat evoluția tehnologiei de calcul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ro-RO" sz="3000" b="1" spc="100" dirty="0" smtClean="0">
                <a:solidFill>
                  <a:srgbClr val="54BC9B"/>
                </a:solidFill>
              </a:rPr>
              <a:t>începând cu </a:t>
            </a:r>
            <a:r>
              <a:rPr lang="ro-RO" sz="3000" b="1" spc="100" dirty="0" smtClean="0">
                <a:solidFill>
                  <a:srgbClr val="54BC9B"/>
                </a:solidFill>
              </a:rPr>
              <a:t>controlere </a:t>
            </a:r>
            <a:r>
              <a:rPr lang="ro-RO" sz="3000" b="1" spc="100" dirty="0" smtClean="0">
                <a:solidFill>
                  <a:srgbClr val="54BC9B"/>
                </a:solidFill>
              </a:rPr>
              <a:t>analogice și evoluând în microcontrolere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ro-RO" sz="3000" b="1" spc="100" dirty="0" smtClean="0">
                <a:solidFill>
                  <a:srgbClr val="54BC9B"/>
                </a:solidFill>
              </a:rPr>
              <a:t>apoi în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chemeClr val="bg1"/>
                </a:solidFill>
              </a:rPr>
              <a:t>sisteme pe bază de chip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(SOC) </a:t>
            </a:r>
            <a:r>
              <a:rPr lang="ro-RO" sz="3000" b="1" spc="100" dirty="0" smtClean="0">
                <a:solidFill>
                  <a:srgbClr val="54BC9B"/>
                </a:solidFill>
              </a:rPr>
              <a:t>și în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chemeClr val="bg1"/>
                </a:solidFill>
              </a:rPr>
              <a:t>calculatoare cu o singură placă</a:t>
            </a:r>
            <a:r>
              <a:rPr lang="pt-BR" sz="3000" b="1" spc="100" dirty="0" smtClean="0">
                <a:solidFill>
                  <a:srgbClr val="54BC9B"/>
                </a:solidFill>
              </a:rPr>
              <a:t>(SBC).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98049" y="692696"/>
            <a:ext cx="464127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3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Placa de control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34076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100" dirty="0" smtClean="0">
                <a:solidFill>
                  <a:srgbClr val="54BC9B"/>
                </a:solidFill>
              </a:rPr>
              <a:t>H</a:t>
            </a:r>
            <a:r>
              <a:rPr lang="pt-BR" sz="3000" b="1" spc="100" dirty="0" smtClean="0">
                <a:solidFill>
                  <a:srgbClr val="54BC9B"/>
                </a:solidFill>
              </a:rPr>
              <a:t>ardware</a:t>
            </a:r>
            <a:r>
              <a:rPr lang="ro-RO" sz="3000" b="1" spc="100" dirty="0" smtClean="0">
                <a:solidFill>
                  <a:srgbClr val="54BC9B"/>
                </a:solidFill>
              </a:rPr>
              <a:t>-ul sistemului pentru UAV-uri mici este adesea numit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chemeClr val="bg1"/>
                </a:solidFill>
              </a:rPr>
              <a:t>Controlor de zbor</a:t>
            </a:r>
            <a:r>
              <a:rPr lang="pt-BR" sz="3000" b="1" spc="100" dirty="0" smtClean="0">
                <a:solidFill>
                  <a:srgbClr val="54BC9B"/>
                </a:solidFill>
              </a:rPr>
              <a:t>(FC</a:t>
            </a:r>
            <a:r>
              <a:rPr lang="pt-BR" sz="3000" b="1" spc="100" dirty="0">
                <a:solidFill>
                  <a:srgbClr val="54BC9B"/>
                </a:solidFill>
              </a:rPr>
              <a:t>), </a:t>
            </a:r>
            <a:r>
              <a:rPr lang="ro-RO" sz="3000" b="1" spc="100" dirty="0" smtClean="0">
                <a:solidFill>
                  <a:schemeClr val="bg1"/>
                </a:solidFill>
              </a:rPr>
              <a:t>Placă de control</a:t>
            </a:r>
            <a:r>
              <a:rPr lang="pt-BR" sz="3000" b="1" spc="100" dirty="0" smtClean="0">
                <a:solidFill>
                  <a:srgbClr val="54BC9B"/>
                </a:solidFill>
              </a:rPr>
              <a:t>(FCB</a:t>
            </a:r>
            <a:r>
              <a:rPr lang="pt-BR" sz="3000" b="1" spc="100" dirty="0">
                <a:solidFill>
                  <a:srgbClr val="54BC9B"/>
                </a:solidFill>
              </a:rPr>
              <a:t>) </a:t>
            </a:r>
            <a:r>
              <a:rPr lang="ro-RO" sz="3000" b="1" spc="100" dirty="0" smtClean="0">
                <a:solidFill>
                  <a:srgbClr val="54BC9B"/>
                </a:solidFill>
              </a:rPr>
              <a:t>sau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chemeClr val="bg1"/>
                </a:solidFill>
              </a:rPr>
              <a:t>Autopilot</a:t>
            </a:r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1379" y="476676"/>
            <a:ext cx="464127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3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Placa de control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41130"/>
            <a:ext cx="2998700" cy="2998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9203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2477153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100" dirty="0" smtClean="0">
                <a:solidFill>
                  <a:srgbClr val="54BC9B"/>
                </a:solidFill>
              </a:rPr>
              <a:t>Controlul zborului este unul dintre </a:t>
            </a:r>
            <a:r>
              <a:rPr lang="ro-RO" sz="3000" b="1" spc="100" dirty="0" smtClean="0">
                <a:solidFill>
                  <a:schemeClr val="bg1"/>
                </a:solidFill>
              </a:rPr>
              <a:t>sistemele cu puține straturi</a:t>
            </a:r>
            <a:r>
              <a:rPr lang="ro-RO" sz="3000" b="1" spc="100" dirty="0" smtClean="0">
                <a:solidFill>
                  <a:srgbClr val="54BC9B"/>
                </a:solidFill>
              </a:rPr>
              <a:t> și este similar cu aviația cu echipaj uman</a:t>
            </a:r>
            <a:r>
              <a:rPr lang="pt-BR" sz="3000" b="1" spc="100" dirty="0" smtClean="0">
                <a:solidFill>
                  <a:srgbClr val="54BC9B"/>
                </a:solidFill>
              </a:rPr>
              <a:t>: </a:t>
            </a:r>
            <a:r>
              <a:rPr lang="ro-RO" sz="3000" b="1" spc="100" dirty="0" smtClean="0">
                <a:solidFill>
                  <a:srgbClr val="54BC9B"/>
                </a:solidFill>
              </a:rPr>
              <a:t>zborul dinamic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ro-RO" sz="3000" b="1" spc="100" dirty="0" smtClean="0">
                <a:solidFill>
                  <a:srgbClr val="54BC9B"/>
                </a:solidFill>
              </a:rPr>
              <a:t>controlat și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rgbClr val="54BC9B"/>
                </a:solidFill>
              </a:rPr>
              <a:t>automatic.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1369" y="476676"/>
            <a:ext cx="464127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3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Placa de control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6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83048" y="187559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000" b="1" spc="100" dirty="0" smtClean="0">
                <a:solidFill>
                  <a:srgbClr val="54BC9B"/>
                </a:solidFill>
              </a:rPr>
              <a:t>Zborul automatic </a:t>
            </a:r>
            <a:r>
              <a:rPr lang="ro-RO" sz="3000" b="1" spc="100" dirty="0" smtClean="0">
                <a:solidFill>
                  <a:srgbClr val="54BC9B"/>
                </a:solidFill>
              </a:rPr>
              <a:t>implică</a:t>
            </a:r>
            <a:r>
              <a:rPr lang="ro-RO" sz="3000" b="1" spc="100" dirty="0" smtClean="0">
                <a:solidFill>
                  <a:schemeClr val="bg1"/>
                </a:solidFill>
              </a:rPr>
              <a:t> </a:t>
            </a:r>
            <a:r>
              <a:rPr lang="ro-RO" sz="3000" b="1" spc="100" dirty="0" smtClean="0">
                <a:solidFill>
                  <a:schemeClr val="bg1"/>
                </a:solidFill>
              </a:rPr>
              <a:t>multiple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rgbClr val="54BC9B"/>
                </a:solidFill>
              </a:rPr>
              <a:t>nivele de prioritate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r>
              <a:rPr lang="ro-RO" sz="3000" b="1" spc="100" dirty="0" smtClean="0">
                <a:solidFill>
                  <a:srgbClr val="54BC9B"/>
                </a:solidFill>
              </a:rPr>
              <a:t>Câteva</a:t>
            </a:r>
            <a:r>
              <a:rPr lang="pt-BR" sz="3000" b="1" spc="100" dirty="0" smtClean="0">
                <a:solidFill>
                  <a:srgbClr val="54BC9B"/>
                </a:solidFill>
              </a:rPr>
              <a:t> UAV</a:t>
            </a:r>
            <a:r>
              <a:rPr lang="ro-RO" sz="3000" b="1" spc="100" dirty="0" smtClean="0">
                <a:solidFill>
                  <a:srgbClr val="54BC9B"/>
                </a:solidFill>
              </a:rPr>
              <a:t>-uri pot controla 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rgbClr val="54BC9B"/>
                </a:solidFill>
              </a:rPr>
              <a:t>zborul cu variații de modele de zbor, precum VTOL. 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1375" y="476676"/>
            <a:ext cx="464127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3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Placa de control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16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Acum pute</a:t>
            </a:r>
            <a:r>
              <a:rPr lang="ro-RO" sz="3000" b="1" dirty="0" smtClean="0">
                <a:solidFill>
                  <a:srgbClr val="54BC9B"/>
                </a:solidFill>
              </a:rPr>
              <a:t>ț</a:t>
            </a:r>
            <a:r>
              <a:rPr lang="pt-BR" sz="3000" b="1" dirty="0" smtClean="0">
                <a:solidFill>
                  <a:srgbClr val="54BC9B"/>
                </a:solidFill>
              </a:rPr>
              <a:t>i trece la urm</a:t>
            </a:r>
            <a:r>
              <a:rPr lang="ro-RO" sz="3000" b="1" dirty="0" smtClean="0">
                <a:solidFill>
                  <a:srgbClr val="54BC9B"/>
                </a:solidFill>
              </a:rPr>
              <a:t>ă</a:t>
            </a:r>
            <a:r>
              <a:rPr lang="pt-BR" sz="3000" b="1" dirty="0" smtClean="0">
                <a:solidFill>
                  <a:srgbClr val="54BC9B"/>
                </a:solidFill>
              </a:rPr>
              <a:t>torul subiect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ro-RO" sz="3000" b="1" spc="300" dirty="0" smtClean="0">
                <a:solidFill>
                  <a:schemeClr val="bg1"/>
                </a:solidFill>
              </a:rPr>
              <a:t>Componentele dronelor</a:t>
            </a:r>
            <a:r>
              <a:rPr lang="pt-BR" sz="3000" b="1" spc="300" dirty="0" smtClean="0">
                <a:solidFill>
                  <a:schemeClr val="bg1"/>
                </a:solidFill>
              </a:rPr>
              <a:t>: </a:t>
            </a:r>
            <a:r>
              <a:rPr lang="ro-RO" sz="3000" b="1" spc="300" dirty="0" smtClean="0">
                <a:solidFill>
                  <a:schemeClr val="bg1"/>
                </a:solidFill>
              </a:rPr>
              <a:t>Zborul </a:t>
            </a:r>
            <a:r>
              <a:rPr lang="pt-BR" sz="3000" b="1" spc="300" dirty="0" smtClean="0">
                <a:solidFill>
                  <a:schemeClr val="bg1"/>
                </a:solidFill>
              </a:rPr>
              <a:t>(</a:t>
            </a:r>
            <a:r>
              <a:rPr lang="ro-RO" sz="3000" b="1" spc="300" dirty="0" smtClean="0">
                <a:solidFill>
                  <a:schemeClr val="bg1"/>
                </a:solidFill>
              </a:rPr>
              <a:t>Porgramul de autopilotaj</a:t>
            </a:r>
            <a:r>
              <a:rPr lang="pt-BR" sz="3000" b="1" spc="300" dirty="0" smtClean="0">
                <a:solidFill>
                  <a:schemeClr val="bg1"/>
                </a:solidFill>
              </a:rPr>
              <a:t>) </a:t>
            </a:r>
            <a:r>
              <a:rPr lang="pt-BR" sz="3000" b="1" spc="300" dirty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err="1" smtClean="0"/>
              <a:t>Bine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lucrat</a:t>
            </a:r>
            <a:r>
              <a:rPr lang="en-US" sz="5500" b="1" dirty="0" smtClean="0"/>
              <a:t>!</a:t>
            </a:r>
            <a:endParaRPr lang="en-US" sz="5500" b="1" dirty="0"/>
          </a:p>
        </p:txBody>
      </p:sp>
    </p:spTree>
    <p:extLst>
      <p:ext uri="{BB962C8B-B14F-4D97-AF65-F5344CB8AC3E}">
        <p14:creationId xmlns=""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167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MARIA BROBONEA</cp:lastModifiedBy>
  <cp:revision>57</cp:revision>
  <dcterms:created xsi:type="dcterms:W3CDTF">2017-03-08T21:43:37Z</dcterms:created>
  <dcterms:modified xsi:type="dcterms:W3CDTF">2018-01-20T22:59:27Z</dcterms:modified>
</cp:coreProperties>
</file>